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6" autoAdjust="0"/>
    <p:restoredTop sz="87363" autoAdjust="0"/>
  </p:normalViewPr>
  <p:slideViewPr>
    <p:cSldViewPr>
      <p:cViewPr varScale="1">
        <p:scale>
          <a:sx n="96" d="100"/>
          <a:sy n="96" d="100"/>
        </p:scale>
        <p:origin x="20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5E88-F9BB-401C-A38A-B09095851317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5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0296E-7C9E-4109-9482-46FD48A0BDEF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6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5C9EE-79CC-496F-99B6-F840DE8ACD5C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401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5C607-02D5-4DB8-B9B0-12C32B8A815D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945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68EDF-BDEE-41D5-9B68-246ADF9ACF58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02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01FA-97FB-4C3E-AB11-ACE2286651C2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7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5437A-5B79-4305-BE3B-21345D2DE3B1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661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1F2E-B7FC-4575-8D26-DD9BF7BD985F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A1F10-866A-4483-976C-DBF20C4EAE50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74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A437-5F74-4402-BCB8-6F6AD4B669B6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43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860EB-A0CA-4B1D-88C9-540FBA70F75F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09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13053D7-05C8-4C4C-BD8D-2F639D8D164D}" type="slidenum">
              <a:rPr lang="de-DE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6764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/>
              <a:t>As a future obedient scholar, also you learned</a:t>
            </a:r>
          </a:p>
          <a:p>
            <a:pPr algn="ctr"/>
            <a:r>
              <a:rPr lang="en-US" noProof="0" dirty="0"/>
              <a:t> in the first class that an addition of two rational numbers can be expressed as, for example: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31006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2819400" y="3429000"/>
          <a:ext cx="338613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20474" imgH="165028" progId="Equation.3">
                  <p:embed/>
                </p:oleObj>
              </mc:Choice>
              <mc:Fallback>
                <p:oleObj name="Formel" r:id="rId2" imgW="520474" imgH="16502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3386138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7244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noProof="0" dirty="0">
                <a:solidFill>
                  <a:schemeClr val="tx1"/>
                </a:solidFill>
              </a:rPr>
              <a:t>Unfortunately, </a:t>
            </a:r>
            <a:r>
              <a:rPr lang="cs-CZ" sz="2800" noProof="0" dirty="0" err="1">
                <a:solidFill>
                  <a:schemeClr val="tx1"/>
                </a:solidFill>
              </a:rPr>
              <a:t>offer</a:t>
            </a:r>
            <a:r>
              <a:rPr lang="en-US" sz="2800" noProof="0" dirty="0" err="1">
                <a:solidFill>
                  <a:schemeClr val="tx1"/>
                </a:solidFill>
              </a:rPr>
              <a:t>ing</a:t>
            </a:r>
            <a:r>
              <a:rPr lang="en-US" sz="2800" noProof="0" dirty="0">
                <a:solidFill>
                  <a:schemeClr val="tx1"/>
                </a:solidFill>
              </a:rPr>
              <a:t> </a:t>
            </a:r>
            <a:r>
              <a:rPr lang="cs-CZ" sz="2800" noProof="0" dirty="0">
                <a:solidFill>
                  <a:schemeClr val="tx1"/>
                </a:solidFill>
              </a:rPr>
              <a:t>up </a:t>
            </a:r>
            <a:r>
              <a:rPr lang="cs-CZ" sz="2800" noProof="0" dirty="0" err="1">
                <a:solidFill>
                  <a:schemeClr val="tx1"/>
                </a:solidFill>
              </a:rPr>
              <a:t>this</a:t>
            </a:r>
            <a:r>
              <a:rPr lang="cs-CZ" sz="2800" noProof="0" dirty="0">
                <a:solidFill>
                  <a:schemeClr val="tx1"/>
                </a:solidFill>
              </a:rPr>
              <a:t> </a:t>
            </a:r>
            <a:r>
              <a:rPr lang="cs-CZ" sz="2800" noProof="0" dirty="0" err="1">
                <a:solidFill>
                  <a:schemeClr val="tx1"/>
                </a:solidFill>
              </a:rPr>
              <a:t>formula</a:t>
            </a:r>
            <a:r>
              <a:rPr lang="cs-CZ" sz="2800" noProof="0" dirty="0">
                <a:solidFill>
                  <a:schemeClr val="tx1"/>
                </a:solidFill>
              </a:rPr>
              <a:t> to any </a:t>
            </a:r>
            <a:r>
              <a:rPr lang="cs-CZ" sz="2800" noProof="0" dirty="0" err="1">
                <a:solidFill>
                  <a:schemeClr val="tx1"/>
                </a:solidFill>
              </a:rPr>
              <a:t>learned</a:t>
            </a:r>
            <a:r>
              <a:rPr lang="cs-CZ" sz="2800" noProof="0" dirty="0">
                <a:solidFill>
                  <a:schemeClr val="tx1"/>
                </a:solidFill>
              </a:rPr>
              <a:t> society</a:t>
            </a:r>
            <a:r>
              <a:rPr lang="en-US" sz="2800" noProof="0" dirty="0">
                <a:solidFill>
                  <a:schemeClr val="tx1"/>
                </a:solidFill>
              </a:rPr>
              <a:t> is essentially humiliating for its banality. Even worse: it insinuates doubtful inferences about the progress in your education, as well as about the state of your intelligence. 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noProof="0" dirty="0">
                <a:solidFill>
                  <a:srgbClr val="FFCC00"/>
                </a:solidFill>
              </a:rPr>
              <a:t>Your Prime Lecture in Big Maths or about How to be successful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utoUpdateAnimBg="0"/>
      <p:bldP spid="207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35983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noProof="0" dirty="0">
                <a:solidFill>
                  <a:schemeClr val="tx1"/>
                </a:solidFill>
              </a:rPr>
              <a:t>But, t</a:t>
            </a:r>
            <a:r>
              <a:rPr lang="en-US" noProof="0" dirty="0">
                <a:solidFill>
                  <a:schemeClr val="tx1"/>
                </a:solidFill>
              </a:rPr>
              <a:t>here are certainly many alternative ways how to shock the world</a:t>
            </a:r>
            <a:r>
              <a:rPr lang="cs-CZ" noProof="0" dirty="0">
                <a:solidFill>
                  <a:schemeClr val="tx1"/>
                </a:solidFill>
              </a:rPr>
              <a:t>!</a:t>
            </a:r>
            <a:r>
              <a:rPr lang="en-US" noProof="0" dirty="0">
                <a:solidFill>
                  <a:schemeClr val="tx1"/>
                </a:solidFill>
              </a:rPr>
              <a:t> </a:t>
            </a:r>
            <a:r>
              <a:rPr lang="cs-CZ" noProof="0" dirty="0">
                <a:solidFill>
                  <a:schemeClr val="tx1"/>
                </a:solidFill>
              </a:rPr>
              <a:t>Just</a:t>
            </a:r>
            <a:r>
              <a:rPr lang="en-US" noProof="0" dirty="0">
                <a:solidFill>
                  <a:schemeClr val="tx1"/>
                </a:solidFill>
              </a:rPr>
              <a:t> one of them is a scoop</a:t>
            </a:r>
            <a:r>
              <a:rPr lang="cs-CZ" noProof="0" dirty="0">
                <a:solidFill>
                  <a:schemeClr val="tx1"/>
                </a:solidFill>
              </a:rPr>
              <a:t>:</a:t>
            </a:r>
            <a:r>
              <a:rPr lang="en-US" noProof="0" dirty="0">
                <a:solidFill>
                  <a:schemeClr val="tx1"/>
                </a:solidFill>
              </a:rPr>
              <a:t> </a:t>
            </a:r>
            <a:r>
              <a:rPr lang="cs-CZ" noProof="0" dirty="0">
                <a:solidFill>
                  <a:schemeClr val="tx1"/>
                </a:solidFill>
              </a:rPr>
              <a:t>b</a:t>
            </a:r>
            <a:r>
              <a:rPr lang="en-US" noProof="0" dirty="0">
                <a:solidFill>
                  <a:schemeClr val="tx1"/>
                </a:solidFill>
              </a:rPr>
              <a:t>y going backward in our reasoning you can arrive at </a:t>
            </a:r>
            <a:r>
              <a:rPr lang="cs-CZ" noProof="0" dirty="0">
                <a:solidFill>
                  <a:schemeClr val="tx1"/>
                </a:solidFill>
              </a:rPr>
              <a:t>a </a:t>
            </a:r>
            <a:r>
              <a:rPr lang="cs-CZ" noProof="0" dirty="0" err="1">
                <a:solidFill>
                  <a:schemeClr val="tx1"/>
                </a:solidFill>
              </a:rPr>
              <a:t>new</a:t>
            </a:r>
            <a:r>
              <a:rPr lang="en-US" noProof="0" dirty="0">
                <a:solidFill>
                  <a:schemeClr val="tx1"/>
                </a:solidFill>
              </a:rPr>
              <a:t> path-breaking Discovery</a:t>
            </a:r>
            <a:r>
              <a:rPr lang="cs-CZ" noProof="0">
                <a:solidFill>
                  <a:schemeClr val="tx1"/>
                </a:solidFill>
              </a:rPr>
              <a:t> -</a:t>
            </a:r>
            <a:r>
              <a:rPr lang="en-US" noProof="0">
                <a:solidFill>
                  <a:schemeClr val="tx1"/>
                </a:solidFill>
              </a:rPr>
              <a:t> </a:t>
            </a:r>
            <a:r>
              <a:rPr lang="en-US" noProof="0" dirty="0">
                <a:solidFill>
                  <a:schemeClr val="tx1"/>
                </a:solidFill>
              </a:rPr>
              <a:t>that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31006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895600" y="2438400"/>
          <a:ext cx="3157538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20474" imgH="165028" progId="Equation.3">
                  <p:embed/>
                </p:oleObj>
              </mc:Choice>
              <mc:Fallback>
                <p:oleObj name="Formel" r:id="rId2" imgW="520474" imgH="16502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3157538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886200"/>
            <a:ext cx="91440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rgbClr val="FFCC00"/>
                </a:solidFill>
              </a:rPr>
              <a:t>… what all intelligent researchers in our modern economics find out very soon when they get into working contact with their more successful colleagues.</a:t>
            </a:r>
          </a:p>
          <a:p>
            <a:pPr algn="ctr"/>
            <a:endParaRPr lang="cs-CZ" sz="2000" noProof="0">
              <a:solidFill>
                <a:schemeClr val="accent1"/>
              </a:solidFill>
            </a:endParaRPr>
          </a:p>
          <a:p>
            <a:pPr algn="ctr"/>
            <a:r>
              <a:rPr lang="en-US" sz="2000" noProof="0">
                <a:solidFill>
                  <a:schemeClr val="accent1"/>
                </a:solidFill>
              </a:rPr>
              <a:t>(</a:t>
            </a:r>
            <a:r>
              <a:rPr lang="en-US" sz="2000" noProof="0" dirty="0">
                <a:solidFill>
                  <a:schemeClr val="accent1"/>
                </a:solidFill>
              </a:rPr>
              <a:t>However, you will get hardly any applause for that).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6096000"/>
            <a:ext cx="1371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000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But at the secondary school you are taught that:</a:t>
            </a:r>
          </a:p>
          <a:p>
            <a:pPr algn="ctr"/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30053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5200" y="1295400"/>
          <a:ext cx="20510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33160" imgH="203040" progId="Equation.3">
                  <p:embed/>
                </p:oleObj>
              </mc:Choice>
              <mc:Fallback>
                <p:oleObj name="Formel" r:id="rId2" imgW="5331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95400"/>
                        <a:ext cx="20510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and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890963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286000" y="2819400"/>
          <a:ext cx="48006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358900" imgH="228600" progId="Equation.3">
                  <p:embed/>
                </p:oleObj>
              </mc:Choice>
              <mc:Fallback>
                <p:oleObj name="Formel" r:id="rId4" imgW="13589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48006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886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And also that: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8620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819400" y="4724400"/>
          <a:ext cx="3429000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191528" imgH="722730" progId="Equation.3">
                  <p:embed/>
                </p:oleObj>
              </mc:Choice>
              <mc:Fallback>
                <p:oleObj name="Formel" r:id="rId6" imgW="1191528" imgH="72273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24400"/>
                        <a:ext cx="3429000" cy="1493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7" grpId="0" autoUpdateAnimBg="0"/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The equation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31006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76600" y="1295400"/>
          <a:ext cx="25908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20474" imgH="165028" progId="Equation.3">
                  <p:embed/>
                </p:oleObj>
              </mc:Choice>
              <mc:Fallback>
                <p:oleObj name="Formel" r:id="rId2" imgW="520474" imgH="16502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25908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can be therefore improved by writing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46710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85800" y="3276600"/>
          <a:ext cx="7734300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209800" imgH="469900" progId="Equation.3">
                  <p:embed/>
                </p:oleObj>
              </mc:Choice>
              <mc:Fallback>
                <p:oleObj name="Formel" r:id="rId4" imgW="22098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734300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54864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... what </a:t>
            </a:r>
            <a:r>
              <a:rPr lang="cs-CZ" noProof="0" dirty="0" err="1">
                <a:solidFill>
                  <a:schemeClr val="tx1"/>
                </a:solidFill>
              </a:rPr>
              <a:t>every</a:t>
            </a:r>
            <a:r>
              <a:rPr lang="cs-CZ" noProof="0" dirty="0">
                <a:solidFill>
                  <a:schemeClr val="tx1"/>
                </a:solidFill>
              </a:rPr>
              <a:t> </a:t>
            </a:r>
            <a:r>
              <a:rPr lang="en-US" noProof="0" dirty="0">
                <a:solidFill>
                  <a:schemeClr val="tx1"/>
                </a:solidFill>
              </a:rPr>
              <a:t>thinking</a:t>
            </a:r>
            <a:r>
              <a:rPr lang="cs-CZ" noProof="0" dirty="0">
                <a:solidFill>
                  <a:schemeClr val="tx1"/>
                </a:solidFill>
              </a:rPr>
              <a:t> </a:t>
            </a:r>
            <a:r>
              <a:rPr lang="cs-CZ" noProof="0" dirty="0" err="1">
                <a:solidFill>
                  <a:schemeClr val="tx1"/>
                </a:solidFill>
              </a:rPr>
              <a:t>inquisitive</a:t>
            </a:r>
            <a:r>
              <a:rPr lang="en-US" noProof="0" dirty="0">
                <a:solidFill>
                  <a:schemeClr val="tx1"/>
                </a:solidFill>
              </a:rPr>
              <a:t> person </a:t>
            </a:r>
          </a:p>
          <a:p>
            <a:pPr algn="ctr"/>
            <a:r>
              <a:rPr lang="en-US" noProof="0" dirty="0">
                <a:solidFill>
                  <a:schemeClr val="tx1"/>
                </a:solidFill>
              </a:rPr>
              <a:t>will definitely praise.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noProof="0" dirty="0">
                <a:solidFill>
                  <a:schemeClr val="tx1"/>
                </a:solidFill>
              </a:rPr>
              <a:t>But to </a:t>
            </a:r>
            <a:r>
              <a:rPr lang="cs-CZ" noProof="0" dirty="0" err="1">
                <a:solidFill>
                  <a:schemeClr val="tx1"/>
                </a:solidFill>
              </a:rPr>
              <a:t>you</a:t>
            </a:r>
            <a:r>
              <a:rPr lang="cs-CZ" noProof="0" dirty="0">
                <a:solidFill>
                  <a:schemeClr val="tx1"/>
                </a:solidFill>
              </a:rPr>
              <a:t>, as </a:t>
            </a:r>
            <a:r>
              <a:rPr lang="cs-CZ" noProof="0" dirty="0" err="1">
                <a:solidFill>
                  <a:schemeClr val="tx1"/>
                </a:solidFill>
              </a:rPr>
              <a:t>an</a:t>
            </a:r>
            <a:r>
              <a:rPr lang="cs-CZ" noProof="0" dirty="0">
                <a:solidFill>
                  <a:schemeClr val="tx1"/>
                </a:solidFill>
              </a:rPr>
              <a:t> </a:t>
            </a:r>
            <a:r>
              <a:rPr lang="cs-CZ" noProof="0" dirty="0" err="1">
                <a:solidFill>
                  <a:schemeClr val="tx1"/>
                </a:solidFill>
              </a:rPr>
              <a:t>ambitious</a:t>
            </a:r>
            <a:r>
              <a:rPr lang="cs-CZ" noProof="0" dirty="0">
                <a:solidFill>
                  <a:schemeClr val="tx1"/>
                </a:solidFill>
              </a:rPr>
              <a:t> person,</a:t>
            </a:r>
            <a:r>
              <a:rPr lang="en-US" noProof="0" dirty="0">
                <a:solidFill>
                  <a:schemeClr val="tx1"/>
                </a:solidFill>
              </a:rPr>
              <a:t> </a:t>
            </a:r>
            <a:r>
              <a:rPr lang="cs-CZ" noProof="0" dirty="0" err="1">
                <a:solidFill>
                  <a:schemeClr val="tx1"/>
                </a:solidFill>
              </a:rPr>
              <a:t>it</a:t>
            </a:r>
            <a:r>
              <a:rPr lang="cs-CZ" noProof="0" dirty="0">
                <a:solidFill>
                  <a:schemeClr val="tx1"/>
                </a:solidFill>
              </a:rPr>
              <a:t> </a:t>
            </a:r>
            <a:r>
              <a:rPr lang="en-US" noProof="0" dirty="0">
                <a:solidFill>
                  <a:schemeClr val="tx1"/>
                </a:solidFill>
              </a:rPr>
              <a:t>is evident that hyperbolic functions will expand the scope of </a:t>
            </a:r>
            <a:r>
              <a:rPr lang="cs-CZ" noProof="0" dirty="0" err="1">
                <a:solidFill>
                  <a:schemeClr val="tx1"/>
                </a:solidFill>
              </a:rPr>
              <a:t>human</a:t>
            </a:r>
            <a:r>
              <a:rPr lang="en-US" noProof="0" dirty="0">
                <a:solidFill>
                  <a:schemeClr val="tx1"/>
                </a:solidFill>
              </a:rPr>
              <a:t> knowledge:</a:t>
            </a:r>
            <a:endParaRPr lang="cs-CZ" noProof="0" dirty="0">
              <a:solidFill>
                <a:schemeClr val="tx1"/>
              </a:solidFill>
            </a:endParaRPr>
          </a:p>
          <a:p>
            <a:pPr algn="ctr"/>
            <a:endParaRPr lang="en-US" noProof="0" dirty="0">
              <a:solidFill>
                <a:schemeClr val="tx1"/>
              </a:solidFill>
            </a:endParaRPr>
          </a:p>
          <a:p>
            <a:pPr algn="ctr"/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3380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14400"/>
              </p:ext>
            </p:extLst>
          </p:nvPr>
        </p:nvGraphicFramePr>
        <p:xfrm>
          <a:off x="1562100" y="2532985"/>
          <a:ext cx="60198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76400" imgH="279400" progId="Equation.3">
                  <p:embed/>
                </p:oleObj>
              </mc:Choice>
              <mc:Fallback>
                <p:oleObj name="Formel" r:id="rId2" imgW="16764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532985"/>
                        <a:ext cx="6019800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657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And there could be added another insight: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081463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895600" y="4648200"/>
          <a:ext cx="29289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952087" imgH="469696" progId="Equation.3">
                  <p:embed/>
                </p:oleObj>
              </mc:Choice>
              <mc:Fallback>
                <p:oleObj name="Formel" r:id="rId4" imgW="952087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2928938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So, once we have: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46710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461851"/>
              </p:ext>
            </p:extLst>
          </p:nvPr>
        </p:nvGraphicFramePr>
        <p:xfrm>
          <a:off x="2051720" y="1116807"/>
          <a:ext cx="53340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2209800" imgH="469900" progId="Equation.3">
                  <p:embed/>
                </p:oleObj>
              </mc:Choice>
              <mc:Fallback>
                <p:oleObj name="Formel" r:id="rId2" imgW="22098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116807"/>
                        <a:ext cx="53340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819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  <a:cs typeface="Times New Roman" pitchFamily="18" charset="0"/>
              </a:rPr>
              <a:t>then after substituting into it </a:t>
            </a:r>
            <a:r>
              <a:rPr lang="cs-CZ" noProof="0" dirty="0" err="1">
                <a:solidFill>
                  <a:schemeClr val="tx1"/>
                </a:solidFill>
                <a:cs typeface="Times New Roman" pitchFamily="18" charset="0"/>
              </a:rPr>
              <a:t>the</a:t>
            </a:r>
            <a:r>
              <a:rPr lang="cs-CZ" noProof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noProof="0" dirty="0" err="1">
                <a:solidFill>
                  <a:schemeClr val="tx1"/>
                </a:solidFill>
                <a:cs typeface="Times New Roman" pitchFamily="18" charset="0"/>
              </a:rPr>
              <a:t>previous</a:t>
            </a:r>
            <a:r>
              <a:rPr lang="cs-CZ" noProof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noProof="0" dirty="0" err="1">
                <a:solidFill>
                  <a:schemeClr val="tx1"/>
                </a:solidFill>
                <a:cs typeface="Times New Roman" pitchFamily="18" charset="0"/>
              </a:rPr>
              <a:t>knowledge</a:t>
            </a:r>
            <a:r>
              <a:rPr lang="cs-CZ" noProof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noProof="0" dirty="0">
                <a:solidFill>
                  <a:schemeClr val="tx1"/>
                </a:solidFill>
                <a:cs typeface="Times New Roman" pitchFamily="18" charset="0"/>
              </a:rPr>
              <a:t>we get </a:t>
            </a:r>
          </a:p>
          <a:p>
            <a:pPr algn="ctr"/>
            <a:r>
              <a:rPr lang="en-US" noProof="0" dirty="0">
                <a:solidFill>
                  <a:schemeClr val="tx1"/>
                </a:solidFill>
                <a:cs typeface="Times New Roman" pitchFamily="18" charset="0"/>
              </a:rPr>
              <a:t>a most revealing sign of</a:t>
            </a:r>
            <a:r>
              <a:rPr lang="cs-CZ" noProof="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noProof="0" dirty="0" err="1">
                <a:solidFill>
                  <a:schemeClr val="tx1"/>
                </a:solidFill>
                <a:cs typeface="Times New Roman" pitchFamily="18" charset="0"/>
              </a:rPr>
              <a:t>scientific</a:t>
            </a:r>
            <a:r>
              <a:rPr lang="en-US" noProof="0" dirty="0">
                <a:solidFill>
                  <a:schemeClr val="tx1"/>
                </a:solidFill>
                <a:cs typeface="Times New Roman" pitchFamily="18" charset="0"/>
              </a:rPr>
              <a:t> progress:</a:t>
            </a:r>
            <a:r>
              <a:rPr lang="en-US" noProof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38413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14212"/>
              </p:ext>
            </p:extLst>
          </p:nvPr>
        </p:nvGraphicFramePr>
        <p:xfrm>
          <a:off x="323850" y="4532313"/>
          <a:ext cx="8382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4064000" imgH="533400" progId="Equation.3">
                  <p:embed/>
                </p:oleObj>
              </mc:Choice>
              <mc:Fallback>
                <p:oleObj name="Formel" r:id="rId4" imgW="40640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532313"/>
                        <a:ext cx="83820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But </a:t>
            </a:r>
            <a:r>
              <a:rPr lang="cs-CZ" noProof="0" dirty="0" err="1">
                <a:solidFill>
                  <a:schemeClr val="tx1"/>
                </a:solidFill>
              </a:rPr>
              <a:t>your</a:t>
            </a:r>
            <a:r>
              <a:rPr lang="cs-CZ" noProof="0" dirty="0">
                <a:solidFill>
                  <a:schemeClr val="tx1"/>
                </a:solidFill>
              </a:rPr>
              <a:t> </a:t>
            </a:r>
            <a:r>
              <a:rPr lang="en-US" noProof="0" dirty="0">
                <a:solidFill>
                  <a:schemeClr val="tx1"/>
                </a:solidFill>
              </a:rPr>
              <a:t>progress progresses: </a:t>
            </a:r>
            <a:endParaRPr lang="cs-CZ" noProof="0" dirty="0">
              <a:solidFill>
                <a:schemeClr val="tx1"/>
              </a:solidFill>
            </a:endParaRPr>
          </a:p>
          <a:p>
            <a:pPr algn="ctr"/>
            <a:endParaRPr lang="en-US" noProof="0" dirty="0">
              <a:solidFill>
                <a:schemeClr val="tx1"/>
              </a:solidFill>
            </a:endParaRPr>
          </a:p>
          <a:p>
            <a:pPr algn="ctr"/>
            <a:r>
              <a:rPr lang="cs-CZ" noProof="0" dirty="0">
                <a:solidFill>
                  <a:schemeClr val="tx1"/>
                </a:solidFill>
              </a:rPr>
              <a:t>E</a:t>
            </a:r>
            <a:r>
              <a:rPr lang="en-US" noProof="0" dirty="0" err="1">
                <a:solidFill>
                  <a:schemeClr val="tx1"/>
                </a:solidFill>
              </a:rPr>
              <a:t>veryone</a:t>
            </a:r>
            <a:r>
              <a:rPr lang="en-US" noProof="0" dirty="0">
                <a:solidFill>
                  <a:schemeClr val="tx1"/>
                </a:solidFill>
              </a:rPr>
              <a:t> understands the useful definition: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91000" y="2667000"/>
            <a:ext cx="9358313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992528"/>
              </p:ext>
            </p:extLst>
          </p:nvPr>
        </p:nvGraphicFramePr>
        <p:xfrm>
          <a:off x="3954461" y="1739152"/>
          <a:ext cx="12334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329914" imgH="177646" progId="Equation.3">
                  <p:embed/>
                </p:oleObj>
              </mc:Choice>
              <mc:Fallback>
                <p:oleObj name="Formel" r:id="rId2" imgW="329914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1" y="1739152"/>
                        <a:ext cx="1233487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2408238"/>
            <a:ext cx="914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tabLst>
                <a:tab pos="449263" algn="r"/>
              </a:tabLst>
            </a:pPr>
            <a:r>
              <a:rPr lang="en-US" noProof="0" dirty="0">
                <a:solidFill>
                  <a:schemeClr val="tx1"/>
                </a:solidFill>
              </a:rPr>
              <a:t>And by assuming a one-dimensional space </a:t>
            </a:r>
          </a:p>
          <a:p>
            <a:pPr algn="ctr">
              <a:tabLst>
                <a:tab pos="449263" algn="r"/>
              </a:tabLst>
            </a:pPr>
            <a:r>
              <a:rPr lang="en-US" noProof="0" dirty="0">
                <a:solidFill>
                  <a:schemeClr val="tx1"/>
                </a:solidFill>
              </a:rPr>
              <a:t>and with the help of a vector       ,</a:t>
            </a:r>
          </a:p>
          <a:p>
            <a:pPr algn="ctr">
              <a:tabLst>
                <a:tab pos="449263" algn="r"/>
              </a:tabLst>
            </a:pPr>
            <a:endParaRPr lang="en-US" sz="2800" noProof="0" dirty="0">
              <a:solidFill>
                <a:schemeClr val="tx1"/>
              </a:solidFill>
            </a:endParaRPr>
          </a:p>
          <a:p>
            <a:pPr algn="ctr">
              <a:tabLst>
                <a:tab pos="449263" algn="r"/>
              </a:tabLst>
            </a:pPr>
            <a:r>
              <a:rPr lang="en-US" noProof="0" dirty="0">
                <a:solidFill>
                  <a:schemeClr val="tx1"/>
                </a:solidFill>
              </a:rPr>
              <a:t>we all know immediately that: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96240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5" name="Object 7"/>
              <p:cNvSpPr txBox="1"/>
              <p:nvPr/>
            </p:nvSpPr>
            <p:spPr bwMode="auto">
              <a:xfrm>
                <a:off x="2468562" y="4767510"/>
                <a:ext cx="4205287" cy="12874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noProof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noProof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noProof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en-US" i="1" noProof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i="1" noProof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bar>
                                </m:e>
                                <m:sup>
                                  <m:r>
                                    <a:rPr lang="en-US" i="1" noProof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 noProof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 noProof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 noProof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noProof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noProof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en-US" i="1" noProof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i="1" noProof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bar>
                                </m:e>
                                <m:sup>
                                  <m:r>
                                    <a:rPr lang="en-US" i="1" noProof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 noProof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 noProof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noProof="0" dirty="0"/>
              </a:p>
            </p:txBody>
          </p:sp>
        </mc:Choice>
        <mc:Fallback xmlns="">
          <p:sp>
            <p:nvSpPr>
              <p:cNvPr id="7175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8562" y="4767510"/>
                <a:ext cx="4205287" cy="1287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6705600" y="2924175"/>
          <a:ext cx="457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5" imgW="177569" imgH="202936" progId="Equation.3">
                  <p:embed/>
                </p:oleObj>
              </mc:Choice>
              <mc:Fallback>
                <p:oleObj name="Formel" r:id="rId5" imgW="177569" imgH="20293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924175"/>
                        <a:ext cx="4572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So, by combining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962400" y="1143000"/>
          <a:ext cx="1157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329914" imgH="177646" progId="Equation.3">
                  <p:embed/>
                </p:oleObj>
              </mc:Choice>
              <mc:Fallback>
                <p:oleObj name="Formel" r:id="rId2" imgW="329914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143000"/>
                        <a:ext cx="11572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with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957638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048000" y="2590800"/>
          <a:ext cx="3124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31366" imgH="304668" progId="Equation.3">
                  <p:embed/>
                </p:oleObj>
              </mc:Choice>
              <mc:Fallback>
                <p:oleObj name="Formel" r:id="rId4" imgW="1231366" imgH="30466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31242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810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chemeClr val="tx1"/>
                </a:solidFill>
              </a:rPr>
              <a:t>we arrive at the revealing formula: 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9004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286000" y="4800600"/>
          <a:ext cx="48006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346200" imgH="431800" progId="Equation.3">
                  <p:embed/>
                </p:oleObj>
              </mc:Choice>
              <mc:Fallback>
                <p:oleObj name="Formel" r:id="rId6" imgW="13462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480060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autoUpdateAnimBg="0"/>
      <p:bldP spid="82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br>
              <a:rPr lang="en-US" noProof="0" dirty="0">
                <a:solidFill>
                  <a:schemeClr val="tx1"/>
                </a:solidFill>
              </a:rPr>
            </a:br>
            <a:r>
              <a:rPr lang="cs-CZ" noProof="0" dirty="0">
                <a:solidFill>
                  <a:schemeClr val="tx1"/>
                </a:solidFill>
              </a:rPr>
              <a:t>… w</a:t>
            </a:r>
            <a:r>
              <a:rPr lang="en-US" noProof="0" dirty="0" err="1">
                <a:solidFill>
                  <a:schemeClr val="tx1"/>
                </a:solidFill>
              </a:rPr>
              <a:t>hich</a:t>
            </a:r>
            <a:r>
              <a:rPr lang="en-US" noProof="0" dirty="0">
                <a:solidFill>
                  <a:schemeClr val="tx1"/>
                </a:solidFill>
              </a:rPr>
              <a:t> can be applied to our previous equation 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860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rgbClr val="FFCC00"/>
                </a:solidFill>
              </a:rPr>
              <a:t>And </a:t>
            </a:r>
            <a:r>
              <a:rPr lang="cs-CZ" dirty="0" err="1">
                <a:solidFill>
                  <a:srgbClr val="FFCC00"/>
                </a:solidFill>
              </a:rPr>
              <a:t>this</a:t>
            </a:r>
            <a:r>
              <a:rPr lang="en-US" noProof="0" dirty="0">
                <a:solidFill>
                  <a:srgbClr val="FFCC00"/>
                </a:solidFill>
              </a:rPr>
              <a:t> finally gets us to </a:t>
            </a:r>
            <a:r>
              <a:rPr lang="cs-CZ" noProof="0" dirty="0" err="1">
                <a:solidFill>
                  <a:srgbClr val="FFCC00"/>
                </a:solidFill>
              </a:rPr>
              <a:t>the</a:t>
            </a:r>
            <a:r>
              <a:rPr lang="cs-CZ" noProof="0" dirty="0">
                <a:solidFill>
                  <a:srgbClr val="FFCC00"/>
                </a:solidFill>
              </a:rPr>
              <a:t> </a:t>
            </a:r>
            <a:r>
              <a:rPr lang="cs-CZ" noProof="0" dirty="0" err="1">
                <a:solidFill>
                  <a:srgbClr val="FFCC00"/>
                </a:solidFill>
              </a:rPr>
              <a:t>real</a:t>
            </a:r>
            <a:r>
              <a:rPr lang="cs-CZ" noProof="0" dirty="0">
                <a:solidFill>
                  <a:srgbClr val="FFCC00"/>
                </a:solidFill>
              </a:rPr>
              <a:t> science: to </a:t>
            </a:r>
            <a:r>
              <a:rPr lang="en-US" noProof="0" dirty="0">
                <a:solidFill>
                  <a:srgbClr val="FFCC00"/>
                </a:solidFill>
              </a:rPr>
              <a:t>a magic formula that is sufficiently elegant</a:t>
            </a:r>
            <a:r>
              <a:rPr lang="cs-CZ" noProof="0" dirty="0">
                <a:solidFill>
                  <a:srgbClr val="FFCC00"/>
                </a:solidFill>
              </a:rPr>
              <a:t>, novel</a:t>
            </a:r>
            <a:r>
              <a:rPr lang="en-US" noProof="0" dirty="0">
                <a:solidFill>
                  <a:srgbClr val="FFCC00"/>
                </a:solidFill>
              </a:rPr>
              <a:t> and still </a:t>
            </a:r>
            <a:r>
              <a:rPr lang="cs-CZ" noProof="0" dirty="0" err="1">
                <a:solidFill>
                  <a:srgbClr val="FFCC00"/>
                </a:solidFill>
              </a:rPr>
              <a:t>admired</a:t>
            </a:r>
            <a:r>
              <a:rPr lang="cs-CZ" noProof="0" dirty="0">
                <a:solidFill>
                  <a:srgbClr val="FFCC00"/>
                </a:solidFill>
              </a:rPr>
              <a:t> by</a:t>
            </a:r>
            <a:r>
              <a:rPr lang="en-US" noProof="0" dirty="0">
                <a:solidFill>
                  <a:srgbClr val="FFCC00"/>
                </a:solidFill>
              </a:rPr>
              <a:t> everyone who is up to the standard</a:t>
            </a:r>
            <a:r>
              <a:rPr lang="cs-CZ" noProof="0" dirty="0">
                <a:solidFill>
                  <a:srgbClr val="FFCC00"/>
                </a:solidFill>
              </a:rPr>
              <a:t>.</a:t>
            </a:r>
            <a:r>
              <a:rPr lang="en-US" noProof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33588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31006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95288" y="2060575"/>
          <a:ext cx="8382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4064000" imgH="533400" progId="Equation.3">
                  <p:embed/>
                </p:oleObj>
              </mc:Choice>
              <mc:Fallback>
                <p:oleObj name="Formel" r:id="rId2" imgW="40640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83820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33588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73063" y="1524000"/>
          <a:ext cx="83962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952880" imgH="533160" progId="Equation.3">
                  <p:embed/>
                </p:oleObj>
              </mc:Choice>
              <mc:Fallback>
                <p:oleObj name="Rovnice" r:id="rId2" imgW="495288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1524000"/>
                        <a:ext cx="8396287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141663"/>
            <a:ext cx="91440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noProof="0" dirty="0">
                <a:solidFill>
                  <a:srgbClr val="FFC000"/>
                </a:solidFill>
              </a:rPr>
              <a:t>Yes, at this moment it must be clear to you why this equation is much stronger in its explanatory power worth the science</a:t>
            </a:r>
            <a:r>
              <a:rPr lang="cs-CZ" noProof="0" dirty="0">
                <a:solidFill>
                  <a:srgbClr val="FFC000"/>
                </a:solidFill>
              </a:rPr>
              <a:t>.</a:t>
            </a:r>
            <a:r>
              <a:rPr lang="en-US" noProof="0" dirty="0">
                <a:solidFill>
                  <a:srgbClr val="FFC000"/>
                </a:solidFill>
              </a:rPr>
              <a:t> </a:t>
            </a:r>
            <a:r>
              <a:rPr lang="cs-CZ" noProof="0" dirty="0">
                <a:solidFill>
                  <a:srgbClr val="FFC000"/>
                </a:solidFill>
              </a:rPr>
              <a:t>Just </a:t>
            </a:r>
            <a:r>
              <a:rPr lang="en-US" noProof="0" dirty="0">
                <a:solidFill>
                  <a:srgbClr val="FFC000"/>
                </a:solidFill>
              </a:rPr>
              <a:t>compare </a:t>
            </a:r>
            <a:r>
              <a:rPr lang="cs-CZ" noProof="0" dirty="0" err="1">
                <a:solidFill>
                  <a:srgbClr val="FFC000"/>
                </a:solidFill>
              </a:rPr>
              <a:t>it</a:t>
            </a:r>
            <a:r>
              <a:rPr lang="cs-CZ" noProof="0" dirty="0">
                <a:solidFill>
                  <a:srgbClr val="FFC000"/>
                </a:solidFill>
              </a:rPr>
              <a:t> </a:t>
            </a:r>
            <a:r>
              <a:rPr lang="cs-CZ" noProof="0" dirty="0" err="1">
                <a:solidFill>
                  <a:srgbClr val="FFC000"/>
                </a:solidFill>
              </a:rPr>
              <a:t>with</a:t>
            </a:r>
            <a:r>
              <a:rPr lang="en-US" noProof="0" dirty="0">
                <a:solidFill>
                  <a:srgbClr val="FFC000"/>
                </a:solidFill>
              </a:rPr>
              <a:t> that humble and  completely unintelligent identity:</a:t>
            </a:r>
          </a:p>
          <a:p>
            <a:pPr algn="ctr"/>
            <a:endParaRPr lang="en-US" sz="2400" noProof="0" dirty="0">
              <a:solidFill>
                <a:srgbClr val="FFC000"/>
              </a:solidFill>
            </a:endParaRPr>
          </a:p>
          <a:p>
            <a:pPr algn="ctr"/>
            <a:r>
              <a:rPr lang="en-US" sz="4400" noProof="0" dirty="0">
                <a:solidFill>
                  <a:srgbClr val="FF0000"/>
                </a:solidFill>
              </a:rPr>
              <a:t>1 + 1 = 2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1006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noProof="0" dirty="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638300" y="457200"/>
            <a:ext cx="54539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noProof="0" dirty="0" err="1"/>
              <a:t>World</a:t>
            </a:r>
            <a:r>
              <a:rPr lang="cs-CZ" noProof="0" dirty="0"/>
              <a:t> ! </a:t>
            </a:r>
            <a:r>
              <a:rPr lang="en-US" noProof="0" dirty="0" err="1"/>
              <a:t>Heureka</a:t>
            </a:r>
            <a:r>
              <a:rPr lang="en-US" noProof="0" dirty="0"/>
              <a:t> ! Here we are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390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Times New Roman</vt:lpstr>
      <vt:lpstr>Standarddesign</vt:lpstr>
      <vt:lpstr>Formel</vt:lpstr>
      <vt:lpstr>Rovnice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Earl Gray</dc:creator>
  <cp:lastModifiedBy>Vladimir Benacek</cp:lastModifiedBy>
  <cp:revision>52</cp:revision>
  <dcterms:created xsi:type="dcterms:W3CDTF">2002-02-19T17:37:43Z</dcterms:created>
  <dcterms:modified xsi:type="dcterms:W3CDTF">2024-12-31T19:28:37Z</dcterms:modified>
</cp:coreProperties>
</file>