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26" autoAdjust="0"/>
    <p:restoredTop sz="87363" autoAdjust="0"/>
  </p:normalViewPr>
  <p:slideViewPr>
    <p:cSldViewPr>
      <p:cViewPr varScale="1">
        <p:scale>
          <a:sx n="96" d="100"/>
          <a:sy n="96" d="100"/>
        </p:scale>
        <p:origin x="208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95E88-F9BB-401C-A38A-B09095851317}" type="slidenum">
              <a:rPr lang="de-DE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1581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0296E-7C9E-4109-9482-46FD48A0BDEF}" type="slidenum">
              <a:rPr lang="de-DE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66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E5C9EE-79CC-496F-99B6-F840DE8ACD5C}" type="slidenum">
              <a:rPr lang="de-DE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4015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5C607-02D5-4DB8-B9B0-12C32B8A815D}" type="slidenum">
              <a:rPr lang="de-DE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9453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68EDF-BDEE-41D5-9B68-246ADF9ACF58}" type="slidenum">
              <a:rPr lang="de-DE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402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901FA-97FB-4C3E-AB11-ACE2286651C2}" type="slidenum">
              <a:rPr lang="de-DE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4703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5437A-5B79-4305-BE3B-21345D2DE3B1}" type="slidenum">
              <a:rPr lang="de-DE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6617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B1F2E-B7FC-4575-8D26-DD9BF7BD985F}" type="slidenum">
              <a:rPr lang="de-DE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1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1A1F10-866A-4483-976C-DBF20C4EAE50}" type="slidenum">
              <a:rPr lang="de-DE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7471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CA437-5F74-4402-BCB8-6F6AD4B669B6}" type="slidenum">
              <a:rPr lang="de-DE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5432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860EB-A0CA-4B1D-88C9-540FBA70F75F}" type="slidenum">
              <a:rPr lang="de-DE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409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013053D7-05C8-4C4C-BD8D-2F639D8D164D}" type="slidenum">
              <a:rPr lang="de-DE"/>
              <a:pPr/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16764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noProof="0" dirty="0"/>
              <a:t>As a future obedient scholar, also you learned</a:t>
            </a:r>
          </a:p>
          <a:p>
            <a:pPr algn="ctr"/>
            <a:r>
              <a:rPr lang="en-US" noProof="0" dirty="0"/>
              <a:t> in the first class that an addition of two rational numbers can be expressed as, for example:</a:t>
            </a: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4310063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p:graphicFrame>
        <p:nvGraphicFramePr>
          <p:cNvPr id="2072" name="Object 24"/>
          <p:cNvGraphicFramePr>
            <a:graphicFrameLocks noChangeAspect="1"/>
          </p:cNvGraphicFramePr>
          <p:nvPr/>
        </p:nvGraphicFramePr>
        <p:xfrm>
          <a:off x="2819400" y="3429000"/>
          <a:ext cx="3386138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520474" imgH="165028" progId="Equation.3">
                  <p:embed/>
                </p:oleObj>
              </mc:Choice>
              <mc:Fallback>
                <p:oleObj name="Formel" r:id="rId2" imgW="520474" imgH="165028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70000" contrast="-70000"/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429000"/>
                        <a:ext cx="3386138" cy="104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47244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noProof="0" dirty="0">
                <a:solidFill>
                  <a:schemeClr val="tx1"/>
                </a:solidFill>
              </a:rPr>
              <a:t>Unfortunately, </a:t>
            </a:r>
            <a:r>
              <a:rPr lang="cs-CZ" sz="2800" noProof="0" dirty="0" err="1">
                <a:solidFill>
                  <a:schemeClr val="tx1"/>
                </a:solidFill>
              </a:rPr>
              <a:t>offer</a:t>
            </a:r>
            <a:r>
              <a:rPr lang="en-US" sz="2800" noProof="0" dirty="0" err="1">
                <a:solidFill>
                  <a:schemeClr val="tx1"/>
                </a:solidFill>
              </a:rPr>
              <a:t>ing</a:t>
            </a:r>
            <a:r>
              <a:rPr lang="en-US" sz="2800" noProof="0" dirty="0">
                <a:solidFill>
                  <a:schemeClr val="tx1"/>
                </a:solidFill>
              </a:rPr>
              <a:t> </a:t>
            </a:r>
            <a:r>
              <a:rPr lang="cs-CZ" sz="2800" noProof="0" dirty="0">
                <a:solidFill>
                  <a:schemeClr val="tx1"/>
                </a:solidFill>
              </a:rPr>
              <a:t>up </a:t>
            </a:r>
            <a:r>
              <a:rPr lang="cs-CZ" sz="2800" noProof="0" dirty="0" err="1">
                <a:solidFill>
                  <a:schemeClr val="tx1"/>
                </a:solidFill>
              </a:rPr>
              <a:t>this</a:t>
            </a:r>
            <a:r>
              <a:rPr lang="cs-CZ" sz="2800" noProof="0" dirty="0">
                <a:solidFill>
                  <a:schemeClr val="tx1"/>
                </a:solidFill>
              </a:rPr>
              <a:t> </a:t>
            </a:r>
            <a:r>
              <a:rPr lang="cs-CZ" sz="2800" noProof="0" dirty="0" err="1">
                <a:solidFill>
                  <a:schemeClr val="tx1"/>
                </a:solidFill>
              </a:rPr>
              <a:t>formula</a:t>
            </a:r>
            <a:r>
              <a:rPr lang="cs-CZ" sz="2800" noProof="0" dirty="0">
                <a:solidFill>
                  <a:schemeClr val="tx1"/>
                </a:solidFill>
              </a:rPr>
              <a:t> to any </a:t>
            </a:r>
            <a:r>
              <a:rPr lang="cs-CZ" sz="2800" noProof="0" dirty="0" err="1">
                <a:solidFill>
                  <a:schemeClr val="tx1"/>
                </a:solidFill>
              </a:rPr>
              <a:t>learned</a:t>
            </a:r>
            <a:r>
              <a:rPr lang="cs-CZ" sz="2800" noProof="0" dirty="0">
                <a:solidFill>
                  <a:schemeClr val="tx1"/>
                </a:solidFill>
              </a:rPr>
              <a:t> society</a:t>
            </a:r>
            <a:r>
              <a:rPr lang="en-US" sz="2800" noProof="0" dirty="0">
                <a:solidFill>
                  <a:schemeClr val="tx1"/>
                </a:solidFill>
              </a:rPr>
              <a:t> is essentially humiliating for its banality. Even worse: it insinuates doubtful inferences about the progress in your education, as well as about the state of your intelligence. </a:t>
            </a: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0" y="0"/>
            <a:ext cx="91440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800" b="1" noProof="0" dirty="0">
                <a:solidFill>
                  <a:srgbClr val="FFCC00"/>
                </a:solidFill>
              </a:rPr>
              <a:t>Your Prime Lecture in Big Maths or about How to be successful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 autoUpdateAnimBg="0"/>
      <p:bldP spid="207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235983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noProof="0" dirty="0">
                <a:solidFill>
                  <a:schemeClr val="tx1"/>
                </a:solidFill>
              </a:rPr>
              <a:t>But, t</a:t>
            </a:r>
            <a:r>
              <a:rPr lang="en-US" noProof="0" dirty="0">
                <a:solidFill>
                  <a:schemeClr val="tx1"/>
                </a:solidFill>
              </a:rPr>
              <a:t>here are certainly many alternative ways how to shock the world</a:t>
            </a:r>
            <a:r>
              <a:rPr lang="cs-CZ" noProof="0" dirty="0">
                <a:solidFill>
                  <a:schemeClr val="tx1"/>
                </a:solidFill>
              </a:rPr>
              <a:t>!</a:t>
            </a:r>
            <a:r>
              <a:rPr lang="en-US" noProof="0" dirty="0">
                <a:solidFill>
                  <a:schemeClr val="tx1"/>
                </a:solidFill>
              </a:rPr>
              <a:t> </a:t>
            </a:r>
            <a:r>
              <a:rPr lang="cs-CZ" noProof="0" dirty="0">
                <a:solidFill>
                  <a:schemeClr val="tx1"/>
                </a:solidFill>
              </a:rPr>
              <a:t>Just</a:t>
            </a:r>
            <a:r>
              <a:rPr lang="en-US" noProof="0" dirty="0">
                <a:solidFill>
                  <a:schemeClr val="tx1"/>
                </a:solidFill>
              </a:rPr>
              <a:t> one of them is a scoop</a:t>
            </a:r>
            <a:r>
              <a:rPr lang="cs-CZ" noProof="0" dirty="0">
                <a:solidFill>
                  <a:schemeClr val="tx1"/>
                </a:solidFill>
              </a:rPr>
              <a:t>:</a:t>
            </a:r>
            <a:r>
              <a:rPr lang="en-US" noProof="0" dirty="0">
                <a:solidFill>
                  <a:schemeClr val="tx1"/>
                </a:solidFill>
              </a:rPr>
              <a:t> </a:t>
            </a:r>
            <a:r>
              <a:rPr lang="cs-CZ" noProof="0" dirty="0">
                <a:solidFill>
                  <a:schemeClr val="tx1"/>
                </a:solidFill>
              </a:rPr>
              <a:t>b</a:t>
            </a:r>
            <a:r>
              <a:rPr lang="en-US" noProof="0" dirty="0">
                <a:solidFill>
                  <a:schemeClr val="tx1"/>
                </a:solidFill>
              </a:rPr>
              <a:t>y going backward in our reasoning you can arrive at </a:t>
            </a:r>
            <a:r>
              <a:rPr lang="cs-CZ" noProof="0" dirty="0">
                <a:solidFill>
                  <a:schemeClr val="tx1"/>
                </a:solidFill>
              </a:rPr>
              <a:t>a </a:t>
            </a:r>
            <a:r>
              <a:rPr lang="cs-CZ" noProof="0" dirty="0" err="1">
                <a:solidFill>
                  <a:schemeClr val="tx1"/>
                </a:solidFill>
              </a:rPr>
              <a:t>new</a:t>
            </a:r>
            <a:r>
              <a:rPr lang="en-US" noProof="0" dirty="0">
                <a:solidFill>
                  <a:schemeClr val="tx1"/>
                </a:solidFill>
              </a:rPr>
              <a:t> path-breaking Discovery</a:t>
            </a:r>
            <a:r>
              <a:rPr lang="cs-CZ" noProof="0">
                <a:solidFill>
                  <a:schemeClr val="tx1"/>
                </a:solidFill>
              </a:rPr>
              <a:t> -</a:t>
            </a:r>
            <a:r>
              <a:rPr lang="en-US" noProof="0">
                <a:solidFill>
                  <a:schemeClr val="tx1"/>
                </a:solidFill>
              </a:rPr>
              <a:t> </a:t>
            </a:r>
            <a:r>
              <a:rPr lang="en-US" noProof="0" dirty="0">
                <a:solidFill>
                  <a:schemeClr val="tx1"/>
                </a:solidFill>
              </a:rPr>
              <a:t>that 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310063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2895600" y="2438400"/>
          <a:ext cx="3157538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520474" imgH="165028" progId="Equation.3">
                  <p:embed/>
                </p:oleObj>
              </mc:Choice>
              <mc:Fallback>
                <p:oleObj name="Formel" r:id="rId2" imgW="520474" imgH="165028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438400"/>
                        <a:ext cx="3157538" cy="976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3886200"/>
            <a:ext cx="9144000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noProof="0" dirty="0">
                <a:solidFill>
                  <a:srgbClr val="FFCC00"/>
                </a:solidFill>
              </a:rPr>
              <a:t>… what all intelligent researchers in our modern economics find out very soon when they get into working contact with their more successful colleagues.</a:t>
            </a:r>
          </a:p>
          <a:p>
            <a:pPr algn="ctr"/>
            <a:endParaRPr lang="cs-CZ" sz="2000" noProof="0">
              <a:solidFill>
                <a:schemeClr val="accent1"/>
              </a:solidFill>
            </a:endParaRPr>
          </a:p>
          <a:p>
            <a:pPr algn="ctr"/>
            <a:r>
              <a:rPr lang="en-US" sz="2000" noProof="0">
                <a:solidFill>
                  <a:schemeClr val="accent1"/>
                </a:solidFill>
              </a:rPr>
              <a:t>(</a:t>
            </a:r>
            <a:r>
              <a:rPr lang="en-US" sz="2000" noProof="0" dirty="0">
                <a:solidFill>
                  <a:schemeClr val="accent1"/>
                </a:solidFill>
              </a:rPr>
              <a:t>However, you will get hardly any applause for that). 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6096000"/>
            <a:ext cx="1371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1000" noProof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5334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noProof="0" dirty="0">
                <a:solidFill>
                  <a:schemeClr val="tx1"/>
                </a:solidFill>
              </a:rPr>
              <a:t>But at the secondary school you are taught that:</a:t>
            </a:r>
          </a:p>
          <a:p>
            <a:pPr algn="ctr"/>
            <a:endParaRPr lang="en-US" noProof="0" dirty="0">
              <a:solidFill>
                <a:schemeClr val="tx1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300538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505200" y="1295400"/>
          <a:ext cx="205105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533160" imgH="203040" progId="Equation.3">
                  <p:embed/>
                </p:oleObj>
              </mc:Choice>
              <mc:Fallback>
                <p:oleObj name="Formel" r:id="rId2" imgW="53316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295400"/>
                        <a:ext cx="205105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2133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noProof="0" dirty="0">
                <a:solidFill>
                  <a:schemeClr val="tx1"/>
                </a:solidFill>
              </a:rPr>
              <a:t>and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890963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2286000" y="2819400"/>
          <a:ext cx="4800600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358900" imgH="228600" progId="Equation.3">
                  <p:embed/>
                </p:oleObj>
              </mc:Choice>
              <mc:Fallback>
                <p:oleObj name="Formel" r:id="rId4" imgW="13589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819400"/>
                        <a:ext cx="4800600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3886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noProof="0" dirty="0">
                <a:solidFill>
                  <a:schemeClr val="tx1"/>
                </a:solidFill>
              </a:rPr>
              <a:t>And also that: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388620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2819400" y="4724400"/>
          <a:ext cx="3429000" cy="149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1191528" imgH="722730" progId="Equation.3">
                  <p:embed/>
                </p:oleObj>
              </mc:Choice>
              <mc:Fallback>
                <p:oleObj name="Formel" r:id="rId6" imgW="1191528" imgH="72273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724400"/>
                        <a:ext cx="3429000" cy="1493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" presetID="4" presetClass="entr" presetSubtype="3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7" grpId="0" autoUpdateAnimBg="0"/>
      <p:bldP spid="30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304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noProof="0" dirty="0">
                <a:solidFill>
                  <a:schemeClr val="tx1"/>
                </a:solidFill>
              </a:rPr>
              <a:t>The equation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310063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276600" y="1295400"/>
          <a:ext cx="259080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520474" imgH="165028" progId="Equation.3">
                  <p:embed/>
                </p:oleObj>
              </mc:Choice>
              <mc:Fallback>
                <p:oleObj name="Formel" r:id="rId2" imgW="520474" imgH="165028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295400"/>
                        <a:ext cx="2590800" cy="801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2514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noProof="0" dirty="0">
                <a:solidFill>
                  <a:schemeClr val="tx1"/>
                </a:solidFill>
              </a:rPr>
              <a:t>can be therefore improved by writing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46710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685800" y="3276600"/>
          <a:ext cx="7734300" cy="163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2209800" imgH="469900" progId="Equation.3">
                  <p:embed/>
                </p:oleObj>
              </mc:Choice>
              <mc:Fallback>
                <p:oleObj name="Formel" r:id="rId4" imgW="2209800" imgH="469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276600"/>
                        <a:ext cx="7734300" cy="163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54864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noProof="0" dirty="0">
                <a:solidFill>
                  <a:schemeClr val="tx1"/>
                </a:solidFill>
              </a:rPr>
              <a:t>... what </a:t>
            </a:r>
            <a:r>
              <a:rPr lang="cs-CZ" noProof="0" dirty="0" err="1">
                <a:solidFill>
                  <a:schemeClr val="tx1"/>
                </a:solidFill>
              </a:rPr>
              <a:t>every</a:t>
            </a:r>
            <a:r>
              <a:rPr lang="cs-CZ" noProof="0" dirty="0">
                <a:solidFill>
                  <a:schemeClr val="tx1"/>
                </a:solidFill>
              </a:rPr>
              <a:t> </a:t>
            </a:r>
            <a:r>
              <a:rPr lang="en-US" noProof="0" dirty="0">
                <a:solidFill>
                  <a:schemeClr val="tx1"/>
                </a:solidFill>
              </a:rPr>
              <a:t>thinking</a:t>
            </a:r>
            <a:r>
              <a:rPr lang="cs-CZ" noProof="0" dirty="0">
                <a:solidFill>
                  <a:schemeClr val="tx1"/>
                </a:solidFill>
              </a:rPr>
              <a:t> </a:t>
            </a:r>
            <a:r>
              <a:rPr lang="cs-CZ" noProof="0" dirty="0" err="1">
                <a:solidFill>
                  <a:schemeClr val="tx1"/>
                </a:solidFill>
              </a:rPr>
              <a:t>inquisitive</a:t>
            </a:r>
            <a:r>
              <a:rPr lang="en-US" noProof="0" dirty="0">
                <a:solidFill>
                  <a:schemeClr val="tx1"/>
                </a:solidFill>
              </a:rPr>
              <a:t> person </a:t>
            </a:r>
          </a:p>
          <a:p>
            <a:pPr algn="ctr"/>
            <a:r>
              <a:rPr lang="en-US" noProof="0" dirty="0">
                <a:solidFill>
                  <a:schemeClr val="tx1"/>
                </a:solidFill>
              </a:rPr>
              <a:t>will definitely praise.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101" grpId="0" autoUpdateAnimBg="0"/>
      <p:bldP spid="410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noProof="0" dirty="0">
                <a:solidFill>
                  <a:schemeClr val="tx1"/>
                </a:solidFill>
              </a:rPr>
              <a:t>But to </a:t>
            </a:r>
            <a:r>
              <a:rPr lang="cs-CZ" noProof="0" dirty="0" err="1">
                <a:solidFill>
                  <a:schemeClr val="tx1"/>
                </a:solidFill>
              </a:rPr>
              <a:t>you</a:t>
            </a:r>
            <a:r>
              <a:rPr lang="cs-CZ" noProof="0" dirty="0">
                <a:solidFill>
                  <a:schemeClr val="tx1"/>
                </a:solidFill>
              </a:rPr>
              <a:t>, as </a:t>
            </a:r>
            <a:r>
              <a:rPr lang="cs-CZ" noProof="0" dirty="0" err="1">
                <a:solidFill>
                  <a:schemeClr val="tx1"/>
                </a:solidFill>
              </a:rPr>
              <a:t>an</a:t>
            </a:r>
            <a:r>
              <a:rPr lang="cs-CZ" noProof="0" dirty="0">
                <a:solidFill>
                  <a:schemeClr val="tx1"/>
                </a:solidFill>
              </a:rPr>
              <a:t> </a:t>
            </a:r>
            <a:r>
              <a:rPr lang="cs-CZ" noProof="0" dirty="0" err="1">
                <a:solidFill>
                  <a:schemeClr val="tx1"/>
                </a:solidFill>
              </a:rPr>
              <a:t>ambitious</a:t>
            </a:r>
            <a:r>
              <a:rPr lang="cs-CZ" noProof="0" dirty="0">
                <a:solidFill>
                  <a:schemeClr val="tx1"/>
                </a:solidFill>
              </a:rPr>
              <a:t> person,</a:t>
            </a:r>
            <a:r>
              <a:rPr lang="en-US" noProof="0" dirty="0">
                <a:solidFill>
                  <a:schemeClr val="tx1"/>
                </a:solidFill>
              </a:rPr>
              <a:t> </a:t>
            </a:r>
            <a:r>
              <a:rPr lang="cs-CZ" noProof="0" dirty="0" err="1">
                <a:solidFill>
                  <a:schemeClr val="tx1"/>
                </a:solidFill>
              </a:rPr>
              <a:t>it</a:t>
            </a:r>
            <a:r>
              <a:rPr lang="cs-CZ" noProof="0" dirty="0">
                <a:solidFill>
                  <a:schemeClr val="tx1"/>
                </a:solidFill>
              </a:rPr>
              <a:t> </a:t>
            </a:r>
            <a:r>
              <a:rPr lang="en-US" noProof="0" dirty="0">
                <a:solidFill>
                  <a:schemeClr val="tx1"/>
                </a:solidFill>
              </a:rPr>
              <a:t>is evident that hyperbolic functions will expand the scope of </a:t>
            </a:r>
            <a:r>
              <a:rPr lang="cs-CZ" noProof="0" dirty="0" err="1">
                <a:solidFill>
                  <a:schemeClr val="tx1"/>
                </a:solidFill>
              </a:rPr>
              <a:t>human</a:t>
            </a:r>
            <a:r>
              <a:rPr lang="en-US" noProof="0" dirty="0">
                <a:solidFill>
                  <a:schemeClr val="tx1"/>
                </a:solidFill>
              </a:rPr>
              <a:t> knowledge:</a:t>
            </a:r>
            <a:endParaRPr lang="cs-CZ" noProof="0" dirty="0">
              <a:solidFill>
                <a:schemeClr val="tx1"/>
              </a:solidFill>
            </a:endParaRPr>
          </a:p>
          <a:p>
            <a:pPr algn="ctr"/>
            <a:endParaRPr lang="en-US" noProof="0" dirty="0">
              <a:solidFill>
                <a:schemeClr val="tx1"/>
              </a:solidFill>
            </a:endParaRPr>
          </a:p>
          <a:p>
            <a:pPr algn="ctr"/>
            <a:endParaRPr lang="en-US" noProof="0" dirty="0">
              <a:solidFill>
                <a:schemeClr val="tx1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73380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9414400"/>
              </p:ext>
            </p:extLst>
          </p:nvPr>
        </p:nvGraphicFramePr>
        <p:xfrm>
          <a:off x="1562100" y="2532985"/>
          <a:ext cx="6019800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676400" imgH="279400" progId="Equation.3">
                  <p:embed/>
                </p:oleObj>
              </mc:Choice>
              <mc:Fallback>
                <p:oleObj name="Formel" r:id="rId2" imgW="1676400" imgH="279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" y="2532985"/>
                        <a:ext cx="6019800" cy="992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3657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noProof="0" dirty="0">
                <a:solidFill>
                  <a:schemeClr val="tx1"/>
                </a:solidFill>
              </a:rPr>
              <a:t>And there could be added another insight: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4081463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2895600" y="4648200"/>
          <a:ext cx="2928938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952087" imgH="469696" progId="Equation.3">
                  <p:embed/>
                </p:oleObj>
              </mc:Choice>
              <mc:Fallback>
                <p:oleObj name="Formel" r:id="rId4" imgW="952087" imgH="46969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648200"/>
                        <a:ext cx="2928938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304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noProof="0" dirty="0">
                <a:solidFill>
                  <a:schemeClr val="tx1"/>
                </a:solidFill>
              </a:rPr>
              <a:t>So, once we have: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46710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461851"/>
              </p:ext>
            </p:extLst>
          </p:nvPr>
        </p:nvGraphicFramePr>
        <p:xfrm>
          <a:off x="2051720" y="1116807"/>
          <a:ext cx="5334000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2209800" imgH="469900" progId="Equation.3">
                  <p:embed/>
                </p:oleObj>
              </mc:Choice>
              <mc:Fallback>
                <p:oleObj name="Formel" r:id="rId2" imgW="2209800" imgH="469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116807"/>
                        <a:ext cx="5334000" cy="1127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28194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noProof="0" dirty="0">
                <a:solidFill>
                  <a:schemeClr val="tx1"/>
                </a:solidFill>
                <a:cs typeface="Times New Roman" pitchFamily="18" charset="0"/>
              </a:rPr>
              <a:t>then after substituting into it </a:t>
            </a:r>
            <a:r>
              <a:rPr lang="cs-CZ" noProof="0" dirty="0" err="1">
                <a:solidFill>
                  <a:schemeClr val="tx1"/>
                </a:solidFill>
                <a:cs typeface="Times New Roman" pitchFamily="18" charset="0"/>
              </a:rPr>
              <a:t>the</a:t>
            </a:r>
            <a:r>
              <a:rPr lang="cs-CZ" noProof="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noProof="0" dirty="0" err="1">
                <a:solidFill>
                  <a:schemeClr val="tx1"/>
                </a:solidFill>
                <a:cs typeface="Times New Roman" pitchFamily="18" charset="0"/>
              </a:rPr>
              <a:t>previous</a:t>
            </a:r>
            <a:r>
              <a:rPr lang="cs-CZ" noProof="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noProof="0" dirty="0" err="1">
                <a:solidFill>
                  <a:schemeClr val="tx1"/>
                </a:solidFill>
                <a:cs typeface="Times New Roman" pitchFamily="18" charset="0"/>
              </a:rPr>
              <a:t>knowledge</a:t>
            </a:r>
            <a:r>
              <a:rPr lang="cs-CZ" noProof="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noProof="0" dirty="0">
                <a:solidFill>
                  <a:schemeClr val="tx1"/>
                </a:solidFill>
                <a:cs typeface="Times New Roman" pitchFamily="18" charset="0"/>
              </a:rPr>
              <a:t>we get </a:t>
            </a:r>
          </a:p>
          <a:p>
            <a:pPr algn="ctr"/>
            <a:r>
              <a:rPr lang="en-US" noProof="0" dirty="0">
                <a:solidFill>
                  <a:schemeClr val="tx1"/>
                </a:solidFill>
                <a:cs typeface="Times New Roman" pitchFamily="18" charset="0"/>
              </a:rPr>
              <a:t>a most revealing sign of</a:t>
            </a:r>
            <a:r>
              <a:rPr lang="cs-CZ" noProof="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noProof="0" dirty="0" err="1">
                <a:solidFill>
                  <a:schemeClr val="tx1"/>
                </a:solidFill>
                <a:cs typeface="Times New Roman" pitchFamily="18" charset="0"/>
              </a:rPr>
              <a:t>scientific</a:t>
            </a:r>
            <a:r>
              <a:rPr lang="en-US" noProof="0" dirty="0">
                <a:solidFill>
                  <a:schemeClr val="tx1"/>
                </a:solidFill>
                <a:cs typeface="Times New Roman" pitchFamily="18" charset="0"/>
              </a:rPr>
              <a:t> progress:</a:t>
            </a:r>
            <a:r>
              <a:rPr lang="en-US" noProof="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538413" y="3162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114212"/>
              </p:ext>
            </p:extLst>
          </p:nvPr>
        </p:nvGraphicFramePr>
        <p:xfrm>
          <a:off x="323850" y="4532313"/>
          <a:ext cx="838200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4064000" imgH="533400" progId="Equation.3">
                  <p:embed/>
                </p:oleObj>
              </mc:Choice>
              <mc:Fallback>
                <p:oleObj name="Formel" r:id="rId4" imgW="4064000" imgH="533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532313"/>
                        <a:ext cx="8382000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noProof="0" dirty="0">
                <a:solidFill>
                  <a:schemeClr val="tx1"/>
                </a:solidFill>
              </a:rPr>
              <a:t>But </a:t>
            </a:r>
            <a:r>
              <a:rPr lang="cs-CZ" noProof="0" dirty="0" err="1">
                <a:solidFill>
                  <a:schemeClr val="tx1"/>
                </a:solidFill>
              </a:rPr>
              <a:t>your</a:t>
            </a:r>
            <a:r>
              <a:rPr lang="cs-CZ" noProof="0" dirty="0">
                <a:solidFill>
                  <a:schemeClr val="tx1"/>
                </a:solidFill>
              </a:rPr>
              <a:t> </a:t>
            </a:r>
            <a:r>
              <a:rPr lang="en-US" noProof="0" dirty="0">
                <a:solidFill>
                  <a:schemeClr val="tx1"/>
                </a:solidFill>
              </a:rPr>
              <a:t>progress progresses: </a:t>
            </a:r>
            <a:endParaRPr lang="cs-CZ" noProof="0" dirty="0">
              <a:solidFill>
                <a:schemeClr val="tx1"/>
              </a:solidFill>
            </a:endParaRPr>
          </a:p>
          <a:p>
            <a:pPr algn="ctr"/>
            <a:endParaRPr lang="en-US" noProof="0" dirty="0">
              <a:solidFill>
                <a:schemeClr val="tx1"/>
              </a:solidFill>
            </a:endParaRPr>
          </a:p>
          <a:p>
            <a:pPr algn="ctr"/>
            <a:r>
              <a:rPr lang="cs-CZ" noProof="0" dirty="0">
                <a:solidFill>
                  <a:schemeClr val="tx1"/>
                </a:solidFill>
              </a:rPr>
              <a:t>E</a:t>
            </a:r>
            <a:r>
              <a:rPr lang="en-US" noProof="0" dirty="0" err="1">
                <a:solidFill>
                  <a:schemeClr val="tx1"/>
                </a:solidFill>
              </a:rPr>
              <a:t>veryone</a:t>
            </a:r>
            <a:r>
              <a:rPr lang="en-US" noProof="0" dirty="0">
                <a:solidFill>
                  <a:schemeClr val="tx1"/>
                </a:solidFill>
              </a:rPr>
              <a:t> understands the useful definition: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191000" y="2667000"/>
            <a:ext cx="9358313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992528"/>
              </p:ext>
            </p:extLst>
          </p:nvPr>
        </p:nvGraphicFramePr>
        <p:xfrm>
          <a:off x="3954461" y="1739152"/>
          <a:ext cx="1233487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329914" imgH="177646" progId="Equation.3">
                  <p:embed/>
                </p:oleObj>
              </mc:Choice>
              <mc:Fallback>
                <p:oleObj name="Formel" r:id="rId2" imgW="329914" imgH="17764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4461" y="1739152"/>
                        <a:ext cx="1233487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2408238"/>
            <a:ext cx="91440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tabLst>
                <a:tab pos="449263" algn="r"/>
              </a:tabLst>
            </a:pPr>
            <a:r>
              <a:rPr lang="en-US" noProof="0" dirty="0">
                <a:solidFill>
                  <a:schemeClr val="tx1"/>
                </a:solidFill>
              </a:rPr>
              <a:t>And by assuming a one-dimensional space </a:t>
            </a:r>
          </a:p>
          <a:p>
            <a:pPr algn="ctr">
              <a:tabLst>
                <a:tab pos="449263" algn="r"/>
              </a:tabLst>
            </a:pPr>
            <a:r>
              <a:rPr lang="en-US" noProof="0" dirty="0">
                <a:solidFill>
                  <a:schemeClr val="tx1"/>
                </a:solidFill>
              </a:rPr>
              <a:t>and with the help of a vector       ,</a:t>
            </a:r>
          </a:p>
          <a:p>
            <a:pPr algn="ctr">
              <a:tabLst>
                <a:tab pos="449263" algn="r"/>
              </a:tabLst>
            </a:pPr>
            <a:endParaRPr lang="en-US" sz="2800" noProof="0" dirty="0">
              <a:solidFill>
                <a:schemeClr val="tx1"/>
              </a:solidFill>
            </a:endParaRPr>
          </a:p>
          <a:p>
            <a:pPr algn="ctr">
              <a:tabLst>
                <a:tab pos="449263" algn="r"/>
              </a:tabLst>
            </a:pPr>
            <a:r>
              <a:rPr lang="en-US" noProof="0" dirty="0">
                <a:solidFill>
                  <a:schemeClr val="tx1"/>
                </a:solidFill>
              </a:rPr>
              <a:t>we all know immediately that: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962400" y="3276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5" name="Object 7"/>
              <p:cNvSpPr txBox="1"/>
              <p:nvPr/>
            </p:nvSpPr>
            <p:spPr bwMode="auto">
              <a:xfrm>
                <a:off x="2468562" y="4767510"/>
                <a:ext cx="4205287" cy="128746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noProof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noProof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noProof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bar>
                                    <m:barPr>
                                      <m:pos m:val="top"/>
                                      <m:ctrlPr>
                                        <a:rPr lang="en-US" i="1" noProof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en-US" i="1" noProof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bar>
                                </m:e>
                                <m:sup>
                                  <m:r>
                                    <a:rPr lang="en-US" i="1" noProof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i="1" noProof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 noProof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 noProof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noProof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noProof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bar>
                                    <m:barPr>
                                      <m:pos m:val="top"/>
                                      <m:ctrlPr>
                                        <a:rPr lang="en-US" i="1" noProof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en-US" i="1" noProof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bar>
                                </m:e>
                                <m:sup>
                                  <m:r>
                                    <a:rPr lang="en-US" i="1" noProof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i="1" noProof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i="1" noProof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noProof="0" dirty="0"/>
              </a:p>
            </p:txBody>
          </p:sp>
        </mc:Choice>
        <mc:Fallback xmlns="">
          <p:sp>
            <p:nvSpPr>
              <p:cNvPr id="7175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68562" y="4767510"/>
                <a:ext cx="4205287" cy="12874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6705600" y="2924175"/>
          <a:ext cx="4572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5" imgW="177569" imgH="202936" progId="Equation.3">
                  <p:embed/>
                </p:oleObj>
              </mc:Choice>
              <mc:Fallback>
                <p:oleObj name="Formel" r:id="rId5" imgW="177569" imgH="202936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924175"/>
                        <a:ext cx="45720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304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noProof="0" dirty="0">
                <a:solidFill>
                  <a:schemeClr val="tx1"/>
                </a:solidFill>
              </a:rPr>
              <a:t>So, by combining</a:t>
            </a: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3962400" y="1143000"/>
          <a:ext cx="115728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329914" imgH="177646" progId="Equation.3">
                  <p:embed/>
                </p:oleObj>
              </mc:Choice>
              <mc:Fallback>
                <p:oleObj name="Formel" r:id="rId2" imgW="329914" imgH="17764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143000"/>
                        <a:ext cx="1157288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1828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noProof="0" dirty="0">
                <a:solidFill>
                  <a:schemeClr val="tx1"/>
                </a:solidFill>
              </a:rPr>
              <a:t>with 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957638" y="3276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3048000" y="2590800"/>
          <a:ext cx="3124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231366" imgH="304668" progId="Equation.3">
                  <p:embed/>
                </p:oleObj>
              </mc:Choice>
              <mc:Fallback>
                <p:oleObj name="Formel" r:id="rId4" imgW="1231366" imgH="30466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590800"/>
                        <a:ext cx="31242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3810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noProof="0" dirty="0">
                <a:solidFill>
                  <a:schemeClr val="tx1"/>
                </a:solidFill>
              </a:rPr>
              <a:t>we arrive at the revealing formula:  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900488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2286000" y="4800600"/>
          <a:ext cx="480060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1346200" imgH="431800" progId="Equation.3">
                  <p:embed/>
                </p:oleObj>
              </mc:Choice>
              <mc:Fallback>
                <p:oleObj name="Formel" r:id="rId6" imgW="1346200" imgH="431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800600"/>
                        <a:ext cx="4800600" cy="153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2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7" grpId="0" autoUpdateAnimBg="0"/>
      <p:bldP spid="820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br>
              <a:rPr lang="en-US" noProof="0" dirty="0">
                <a:solidFill>
                  <a:schemeClr val="tx1"/>
                </a:solidFill>
              </a:rPr>
            </a:br>
            <a:r>
              <a:rPr lang="cs-CZ" noProof="0" dirty="0">
                <a:solidFill>
                  <a:schemeClr val="tx1"/>
                </a:solidFill>
              </a:rPr>
              <a:t>… w</a:t>
            </a:r>
            <a:r>
              <a:rPr lang="en-US" noProof="0" dirty="0" err="1">
                <a:solidFill>
                  <a:schemeClr val="tx1"/>
                </a:solidFill>
              </a:rPr>
              <a:t>hich</a:t>
            </a:r>
            <a:r>
              <a:rPr lang="en-US" noProof="0" dirty="0">
                <a:solidFill>
                  <a:schemeClr val="tx1"/>
                </a:solidFill>
              </a:rPr>
              <a:t> can be applied to our previous equation :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3860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FFCC00"/>
                </a:solidFill>
              </a:rPr>
              <a:t>And </a:t>
            </a:r>
            <a:r>
              <a:rPr lang="cs-CZ" dirty="0" err="1">
                <a:solidFill>
                  <a:srgbClr val="FFCC00"/>
                </a:solidFill>
              </a:rPr>
              <a:t>this</a:t>
            </a:r>
            <a:r>
              <a:rPr lang="en-US" noProof="0" dirty="0">
                <a:solidFill>
                  <a:srgbClr val="FFCC00"/>
                </a:solidFill>
              </a:rPr>
              <a:t> finally gets us to </a:t>
            </a:r>
            <a:r>
              <a:rPr lang="cs-CZ" noProof="0" dirty="0" err="1">
                <a:solidFill>
                  <a:srgbClr val="FFCC00"/>
                </a:solidFill>
              </a:rPr>
              <a:t>the</a:t>
            </a:r>
            <a:r>
              <a:rPr lang="cs-CZ" noProof="0" dirty="0">
                <a:solidFill>
                  <a:srgbClr val="FFCC00"/>
                </a:solidFill>
              </a:rPr>
              <a:t> </a:t>
            </a:r>
            <a:r>
              <a:rPr lang="cs-CZ" noProof="0" dirty="0" err="1">
                <a:solidFill>
                  <a:srgbClr val="FFCC00"/>
                </a:solidFill>
              </a:rPr>
              <a:t>real</a:t>
            </a:r>
            <a:r>
              <a:rPr lang="cs-CZ" noProof="0" dirty="0">
                <a:solidFill>
                  <a:srgbClr val="FFCC00"/>
                </a:solidFill>
              </a:rPr>
              <a:t> science: to </a:t>
            </a:r>
            <a:r>
              <a:rPr lang="en-US" noProof="0" dirty="0">
                <a:solidFill>
                  <a:srgbClr val="FFCC00"/>
                </a:solidFill>
              </a:rPr>
              <a:t>a magic formula that is sufficiently elegant</a:t>
            </a:r>
            <a:r>
              <a:rPr lang="cs-CZ" noProof="0" dirty="0">
                <a:solidFill>
                  <a:srgbClr val="FFCC00"/>
                </a:solidFill>
              </a:rPr>
              <a:t>, novel</a:t>
            </a:r>
            <a:r>
              <a:rPr lang="en-US" noProof="0" dirty="0">
                <a:solidFill>
                  <a:srgbClr val="FFCC00"/>
                </a:solidFill>
              </a:rPr>
              <a:t> and still </a:t>
            </a:r>
            <a:r>
              <a:rPr lang="cs-CZ" noProof="0" dirty="0" err="1">
                <a:solidFill>
                  <a:srgbClr val="FFCC00"/>
                </a:solidFill>
              </a:rPr>
              <a:t>admired</a:t>
            </a:r>
            <a:r>
              <a:rPr lang="cs-CZ" noProof="0" dirty="0">
                <a:solidFill>
                  <a:srgbClr val="FFCC00"/>
                </a:solidFill>
              </a:rPr>
              <a:t> by</a:t>
            </a:r>
            <a:r>
              <a:rPr lang="en-US" noProof="0" dirty="0">
                <a:solidFill>
                  <a:srgbClr val="FFCC00"/>
                </a:solidFill>
              </a:rPr>
              <a:t> everyone who is up to the standard</a:t>
            </a:r>
            <a:r>
              <a:rPr lang="cs-CZ" noProof="0" dirty="0">
                <a:solidFill>
                  <a:srgbClr val="FFCC00"/>
                </a:solidFill>
              </a:rPr>
              <a:t>.</a:t>
            </a:r>
            <a:r>
              <a:rPr lang="en-US" noProof="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033588" y="3162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310063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395288" y="2060575"/>
          <a:ext cx="838200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4064000" imgH="533400" progId="Equation.3">
                  <p:embed/>
                </p:oleObj>
              </mc:Choice>
              <mc:Fallback>
                <p:oleObj name="Formel" r:id="rId2" imgW="4064000" imgH="533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060575"/>
                        <a:ext cx="8382000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2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033588" y="3162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373063" y="1524000"/>
          <a:ext cx="8396287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4952880" imgH="533160" progId="Equation.3">
                  <p:embed/>
                </p:oleObj>
              </mc:Choice>
              <mc:Fallback>
                <p:oleObj name="Rovnice" r:id="rId2" imgW="4952880" imgH="533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1524000"/>
                        <a:ext cx="8396287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3141663"/>
            <a:ext cx="91440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noProof="0" dirty="0">
                <a:solidFill>
                  <a:srgbClr val="FFC000"/>
                </a:solidFill>
              </a:rPr>
              <a:t>Yes, at this moment it must be clear to you why this equation is much stronger in its explanatory power worth the science</a:t>
            </a:r>
            <a:r>
              <a:rPr lang="cs-CZ" noProof="0" dirty="0">
                <a:solidFill>
                  <a:srgbClr val="FFC000"/>
                </a:solidFill>
              </a:rPr>
              <a:t>.</a:t>
            </a:r>
            <a:r>
              <a:rPr lang="en-US" noProof="0" dirty="0">
                <a:solidFill>
                  <a:srgbClr val="FFC000"/>
                </a:solidFill>
              </a:rPr>
              <a:t> </a:t>
            </a:r>
            <a:r>
              <a:rPr lang="cs-CZ" noProof="0" dirty="0">
                <a:solidFill>
                  <a:srgbClr val="FFC000"/>
                </a:solidFill>
              </a:rPr>
              <a:t>Just </a:t>
            </a:r>
            <a:r>
              <a:rPr lang="en-US" noProof="0" dirty="0">
                <a:solidFill>
                  <a:srgbClr val="FFC000"/>
                </a:solidFill>
              </a:rPr>
              <a:t>compare </a:t>
            </a:r>
            <a:r>
              <a:rPr lang="cs-CZ" noProof="0" dirty="0" err="1">
                <a:solidFill>
                  <a:srgbClr val="FFC000"/>
                </a:solidFill>
              </a:rPr>
              <a:t>it</a:t>
            </a:r>
            <a:r>
              <a:rPr lang="cs-CZ" noProof="0" dirty="0">
                <a:solidFill>
                  <a:srgbClr val="FFC000"/>
                </a:solidFill>
              </a:rPr>
              <a:t> </a:t>
            </a:r>
            <a:r>
              <a:rPr lang="cs-CZ" noProof="0" dirty="0" err="1">
                <a:solidFill>
                  <a:srgbClr val="FFC000"/>
                </a:solidFill>
              </a:rPr>
              <a:t>with</a:t>
            </a:r>
            <a:r>
              <a:rPr lang="en-US" noProof="0" dirty="0">
                <a:solidFill>
                  <a:srgbClr val="FFC000"/>
                </a:solidFill>
              </a:rPr>
              <a:t> that humble and  completely unintelligent identity:</a:t>
            </a:r>
          </a:p>
          <a:p>
            <a:pPr algn="ctr"/>
            <a:endParaRPr lang="en-US" sz="2400" noProof="0" dirty="0">
              <a:solidFill>
                <a:srgbClr val="FFC000"/>
              </a:solidFill>
            </a:endParaRPr>
          </a:p>
          <a:p>
            <a:pPr algn="ctr"/>
            <a:r>
              <a:rPr lang="en-US" sz="4400" noProof="0" dirty="0">
                <a:solidFill>
                  <a:srgbClr val="FF0000"/>
                </a:solidFill>
              </a:rPr>
              <a:t>1 + 1 = 2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310063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noProof="0" dirty="0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638300" y="457200"/>
            <a:ext cx="54539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noProof="0" dirty="0" err="1"/>
              <a:t>World</a:t>
            </a:r>
            <a:r>
              <a:rPr lang="cs-CZ" noProof="0" dirty="0"/>
              <a:t> ! </a:t>
            </a:r>
            <a:r>
              <a:rPr lang="en-US" noProof="0" dirty="0" err="1"/>
              <a:t>Heureka</a:t>
            </a:r>
            <a:r>
              <a:rPr lang="en-US" noProof="0" dirty="0"/>
              <a:t> ! Here we are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utoUpdateAnimBg="0"/>
    </p:bldLst>
  </p:timing>
</p:sld>
</file>

<file path=ppt/theme/theme1.xml><?xml version="1.0" encoding="utf-8"?>
<a:theme xmlns:a="http://schemas.openxmlformats.org/drawingml/2006/main" name="Standarddesign">
  <a:themeElements>
    <a:clrScheme name="">
      <a:dk1>
        <a:srgbClr val="FFFFFF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390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Cambria Math</vt:lpstr>
      <vt:lpstr>Times New Roman</vt:lpstr>
      <vt:lpstr>Standarddesign</vt:lpstr>
      <vt:lpstr>Formel</vt:lpstr>
      <vt:lpstr>Rovnice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Earl Gray</dc:creator>
  <cp:lastModifiedBy>Vladimir Benacek</cp:lastModifiedBy>
  <cp:revision>52</cp:revision>
  <dcterms:created xsi:type="dcterms:W3CDTF">2002-02-19T17:37:43Z</dcterms:created>
  <dcterms:modified xsi:type="dcterms:W3CDTF">2024-12-31T19:28:37Z</dcterms:modified>
</cp:coreProperties>
</file>